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9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11" name="عنصر نائب لرقم الشريحة 10"/>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5811E26D-F9CA-4E84-B3C2-5C29D4239EE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9B68B7-D5FC-4FEA-9CF7-1B829FD2A313}" type="datetimeFigureOut">
              <a:rPr lang="ar-IQ" smtClean="0"/>
              <a:t>05/04/1440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5811E26D-F9CA-4E84-B3C2-5C29D4239EEF}" type="slidenum">
              <a:rPr lang="ar-IQ" smtClean="0"/>
              <a:t>‹#›</a:t>
            </a:fld>
            <a:endParaRPr lang="ar-IQ"/>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A9B68B7-D5FC-4FEA-9CF7-1B829FD2A313}" type="datetimeFigureOut">
              <a:rPr lang="ar-IQ" smtClean="0"/>
              <a:t>05/04/1440</a:t>
            </a:fld>
            <a:endParaRPr lang="ar-IQ"/>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811E26D-F9CA-4E84-B3C2-5C29D4239EE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8"/>
            <a:ext cx="7772400" cy="1080119"/>
          </a:xfrm>
        </p:spPr>
        <p:txBody>
          <a:bodyPr>
            <a:normAutofit fontScale="90000"/>
          </a:bodyPr>
          <a:lstStyle/>
          <a:p>
            <a:r>
              <a:rPr lang="ar-IQ" sz="7200" dirty="0" smtClean="0">
                <a:solidFill>
                  <a:srgbClr val="FFFF00"/>
                </a:solidFill>
                <a:cs typeface="MCS Taybah S_U normal." pitchFamily="2" charset="-78"/>
              </a:rPr>
              <a:t>القلق</a:t>
            </a:r>
            <a:r>
              <a:rPr lang="ar-IQ" dirty="0" smtClean="0"/>
              <a:t> </a:t>
            </a:r>
            <a:endParaRPr lang="ar-IQ" dirty="0"/>
          </a:p>
        </p:txBody>
      </p:sp>
      <p:sp>
        <p:nvSpPr>
          <p:cNvPr id="3" name="عنوان فرعي 2"/>
          <p:cNvSpPr>
            <a:spLocks noGrp="1"/>
          </p:cNvSpPr>
          <p:nvPr>
            <p:ph type="subTitle" idx="1"/>
          </p:nvPr>
        </p:nvSpPr>
        <p:spPr>
          <a:xfrm>
            <a:off x="0" y="1268760"/>
            <a:ext cx="8748464" cy="5328592"/>
          </a:xfrm>
        </p:spPr>
        <p:txBody>
          <a:bodyPr>
            <a:noAutofit/>
          </a:bodyPr>
          <a:lstStyle/>
          <a:p>
            <a:pPr algn="r"/>
            <a:r>
              <a:rPr lang="ar-LY" sz="2800" dirty="0">
                <a:solidFill>
                  <a:schemeClr val="tx1"/>
                </a:solidFill>
                <a:cs typeface="MCS Taybah S_U normal." pitchFamily="2" charset="-78"/>
              </a:rPr>
              <a:t>انفعال يتميز بالشعور بخطر مسبق وتوتر وحزن مصحوب بتيقظ الجهاز العصبى </a:t>
            </a:r>
            <a:r>
              <a:rPr lang="ar-LY" sz="2800" dirty="0" err="1">
                <a:solidFill>
                  <a:schemeClr val="tx1"/>
                </a:solidFill>
                <a:cs typeface="MCS Taybah S_U normal." pitchFamily="2" charset="-78"/>
              </a:rPr>
              <a:t>السمبثاوى</a:t>
            </a:r>
            <a:r>
              <a:rPr lang="ar-LY" sz="2800" dirty="0">
                <a:solidFill>
                  <a:schemeClr val="tx1"/>
                </a:solidFill>
                <a:cs typeface="MCS Taybah S_U normal." pitchFamily="2" charset="-78"/>
              </a:rPr>
              <a:t> ومن الممكن تعريفه </a:t>
            </a:r>
            <a:r>
              <a:rPr lang="ar-LY" sz="2800" dirty="0" err="1">
                <a:solidFill>
                  <a:schemeClr val="tx1"/>
                </a:solidFill>
                <a:cs typeface="MCS Taybah S_U normal." pitchFamily="2" charset="-78"/>
              </a:rPr>
              <a:t>بانه</a:t>
            </a:r>
            <a:r>
              <a:rPr lang="ar-LY" sz="2800" dirty="0">
                <a:solidFill>
                  <a:schemeClr val="tx1"/>
                </a:solidFill>
                <a:cs typeface="MCS Taybah S_U normal." pitchFamily="2" charset="-78"/>
              </a:rPr>
              <a:t> انفعال مؤلم يتضمن توقع الشر والفشل وسرعة الانفعال وعدم الاستقرار </a:t>
            </a:r>
            <a:r>
              <a:rPr lang="ar-LY" sz="2800" dirty="0" err="1">
                <a:solidFill>
                  <a:schemeClr val="tx1"/>
                </a:solidFill>
                <a:cs typeface="MCS Taybah S_U normal." pitchFamily="2" charset="-78"/>
              </a:rPr>
              <a:t>والحساسيه</a:t>
            </a:r>
            <a:r>
              <a:rPr lang="ar-LY" sz="2800" dirty="0">
                <a:solidFill>
                  <a:schemeClr val="tx1"/>
                </a:solidFill>
                <a:cs typeface="MCS Taybah S_U normal." pitchFamily="2" charset="-78"/>
              </a:rPr>
              <a:t> </a:t>
            </a:r>
            <a:r>
              <a:rPr lang="ar-LY" sz="2800" dirty="0" err="1">
                <a:solidFill>
                  <a:schemeClr val="tx1"/>
                </a:solidFill>
                <a:cs typeface="MCS Taybah S_U normal." pitchFamily="2" charset="-78"/>
              </a:rPr>
              <a:t>الزائده</a:t>
            </a:r>
            <a:r>
              <a:rPr lang="ar-LY" sz="2800" dirty="0">
                <a:solidFill>
                  <a:schemeClr val="tx1"/>
                </a:solidFill>
                <a:cs typeface="MCS Taybah S_U normal." pitchFamily="2" charset="-78"/>
              </a:rPr>
              <a:t> لفقدان الغير</a:t>
            </a:r>
            <a:endParaRPr lang="en-US" sz="2800" dirty="0">
              <a:solidFill>
                <a:schemeClr val="tx1"/>
              </a:solidFill>
              <a:cs typeface="MCS Taybah S_U normal." pitchFamily="2" charset="-78"/>
            </a:endParaRPr>
          </a:p>
          <a:p>
            <a:pPr algn="r"/>
            <a:r>
              <a:rPr lang="ar-LY" sz="2800" b="1" dirty="0">
                <a:solidFill>
                  <a:schemeClr val="tx1"/>
                </a:solidFill>
                <a:cs typeface="MCS Taybah S_U normal." pitchFamily="2" charset="-78"/>
              </a:rPr>
              <a:t> </a:t>
            </a:r>
            <a:r>
              <a:rPr lang="ar-LY" sz="2800" b="1" dirty="0">
                <a:solidFill>
                  <a:srgbClr val="FFFF00"/>
                </a:solidFill>
                <a:cs typeface="MCS Taybah S_U normal." pitchFamily="2" charset="-78"/>
              </a:rPr>
              <a:t>انواع القلق:</a:t>
            </a:r>
            <a:endParaRPr lang="en-US" sz="2800" dirty="0">
              <a:solidFill>
                <a:srgbClr val="FFFF00"/>
              </a:solidFill>
              <a:cs typeface="MCS Taybah S_U normal." pitchFamily="2" charset="-78"/>
            </a:endParaRPr>
          </a:p>
          <a:p>
            <a:pPr algn="r"/>
            <a:r>
              <a:rPr lang="ar-LY" sz="2800" dirty="0">
                <a:solidFill>
                  <a:schemeClr val="tx1"/>
                </a:solidFill>
                <a:cs typeface="MCS Taybah S_U normal." pitchFamily="2" charset="-78"/>
              </a:rPr>
              <a:t>القلق الموضوعى </a:t>
            </a:r>
            <a:endParaRPr lang="en-US" sz="2800" dirty="0">
              <a:solidFill>
                <a:schemeClr val="tx1"/>
              </a:solidFill>
              <a:cs typeface="MCS Taybah S_U normal." pitchFamily="2" charset="-78"/>
            </a:endParaRPr>
          </a:p>
          <a:p>
            <a:pPr algn="r"/>
            <a:r>
              <a:rPr lang="ar-LY" sz="2800" dirty="0">
                <a:solidFill>
                  <a:schemeClr val="tx1"/>
                </a:solidFill>
                <a:cs typeface="MCS Taybah S_U normal." pitchFamily="2" charset="-78"/>
              </a:rPr>
              <a:t>القلق </a:t>
            </a:r>
            <a:r>
              <a:rPr lang="ar-LY" sz="2800" dirty="0" err="1">
                <a:solidFill>
                  <a:schemeClr val="tx1"/>
                </a:solidFill>
                <a:cs typeface="MCS Taybah S_U normal." pitchFamily="2" charset="-78"/>
              </a:rPr>
              <a:t>العصابى</a:t>
            </a:r>
            <a:r>
              <a:rPr lang="ar-LY" sz="2800" dirty="0">
                <a:solidFill>
                  <a:schemeClr val="tx1"/>
                </a:solidFill>
                <a:cs typeface="MCS Taybah S_U normal." pitchFamily="2" charset="-78"/>
              </a:rPr>
              <a:t> </a:t>
            </a:r>
            <a:endParaRPr lang="en-US" sz="2800" dirty="0">
              <a:solidFill>
                <a:schemeClr val="tx1"/>
              </a:solidFill>
              <a:cs typeface="MCS Taybah S_U normal." pitchFamily="2" charset="-78"/>
            </a:endParaRPr>
          </a:p>
          <a:p>
            <a:pPr algn="r"/>
            <a:r>
              <a:rPr lang="ar-LY" sz="2800" dirty="0">
                <a:solidFill>
                  <a:schemeClr val="tx1"/>
                </a:solidFill>
                <a:cs typeface="MCS Taybah S_U normal." pitchFamily="2" charset="-78"/>
              </a:rPr>
              <a:t> القلق الاخلاقى</a:t>
            </a:r>
            <a:endParaRPr lang="en-US" sz="2800" dirty="0">
              <a:solidFill>
                <a:schemeClr val="tx1"/>
              </a:solidFill>
              <a:cs typeface="MCS Taybah S_U normal." pitchFamily="2" charset="-78"/>
            </a:endParaRPr>
          </a:p>
          <a:p>
            <a:pPr algn="r"/>
            <a:r>
              <a:rPr lang="ar-LY" sz="2800" b="1" dirty="0">
                <a:solidFill>
                  <a:schemeClr val="tx1"/>
                </a:solidFill>
                <a:cs typeface="MCS Taybah S_U normal." pitchFamily="2" charset="-78"/>
              </a:rPr>
              <a:t> مستويات </a:t>
            </a:r>
            <a:r>
              <a:rPr lang="ar-LY" sz="2800" b="1" dirty="0" err="1">
                <a:solidFill>
                  <a:schemeClr val="tx1"/>
                </a:solidFill>
                <a:cs typeface="MCS Taybah S_U normal." pitchFamily="2" charset="-78"/>
              </a:rPr>
              <a:t>القلق :</a:t>
            </a:r>
            <a:endParaRPr lang="en-US" sz="2800" dirty="0">
              <a:solidFill>
                <a:schemeClr val="tx1"/>
              </a:solidFill>
              <a:cs typeface="MCS Taybah S_U normal." pitchFamily="2" charset="-78"/>
            </a:endParaRPr>
          </a:p>
          <a:p>
            <a:pPr algn="r"/>
            <a:r>
              <a:rPr lang="ar-LY" sz="2800" b="1" dirty="0">
                <a:solidFill>
                  <a:schemeClr val="tx1"/>
                </a:solidFill>
                <a:cs typeface="MCS Taybah S_U normal." pitchFamily="2" charset="-78"/>
              </a:rPr>
              <a:t>المستوى المنخفض</a:t>
            </a:r>
            <a:endParaRPr lang="en-US" sz="2800" dirty="0">
              <a:solidFill>
                <a:schemeClr val="tx1"/>
              </a:solidFill>
              <a:cs typeface="MCS Taybah S_U normal." pitchFamily="2" charset="-78"/>
            </a:endParaRPr>
          </a:p>
          <a:p>
            <a:pPr algn="r"/>
            <a:r>
              <a:rPr lang="ar-LY" sz="2800" b="1" dirty="0">
                <a:solidFill>
                  <a:schemeClr val="tx1"/>
                </a:solidFill>
                <a:cs typeface="MCS Taybah S_U normal." pitchFamily="2" charset="-78"/>
              </a:rPr>
              <a:t> المستوى المتوسط</a:t>
            </a:r>
            <a:endParaRPr lang="en-US" sz="2800" dirty="0">
              <a:solidFill>
                <a:schemeClr val="tx1"/>
              </a:solidFill>
              <a:cs typeface="MCS Taybah S_U normal." pitchFamily="2" charset="-78"/>
            </a:endParaRPr>
          </a:p>
          <a:p>
            <a:pPr algn="r"/>
            <a:r>
              <a:rPr lang="ar-LY" sz="2800" b="1" dirty="0">
                <a:solidFill>
                  <a:schemeClr val="tx1"/>
                </a:solidFill>
                <a:cs typeface="MCS Taybah S_U normal." pitchFamily="2" charset="-78"/>
              </a:rPr>
              <a:t> المستوى العالى</a:t>
            </a:r>
            <a:r>
              <a:rPr lang="ar-LY" sz="2800" dirty="0">
                <a:solidFill>
                  <a:schemeClr val="tx1"/>
                </a:solidFill>
                <a:cs typeface="MCS Taybah S_U normal." pitchFamily="2" charset="-78"/>
              </a:rPr>
              <a:t> </a:t>
            </a:r>
            <a:endParaRPr lang="en-US" sz="2800" dirty="0">
              <a:solidFill>
                <a:schemeClr val="tx1"/>
              </a:solidFill>
              <a:cs typeface="MCS Taybah S_U normal." pitchFamily="2" charset="-78"/>
            </a:endParaRPr>
          </a:p>
          <a:p>
            <a:pPr algn="r"/>
            <a:endParaRPr lang="ar-IQ" sz="2800" dirty="0">
              <a:solidFill>
                <a:schemeClr val="tx1"/>
              </a:solidFill>
              <a:cs typeface="MCS Taybah S_U norm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692696"/>
            <a:ext cx="8640960" cy="5472608"/>
          </a:xfrm>
        </p:spPr>
        <p:txBody>
          <a:bodyPr>
            <a:noAutofit/>
          </a:bodyPr>
          <a:lstStyle/>
          <a:p>
            <a:pPr algn="r"/>
            <a:r>
              <a:rPr lang="ar-LY" sz="4400" dirty="0" smtClean="0">
                <a:solidFill>
                  <a:srgbClr val="FFFF00"/>
                </a:solidFill>
                <a:cs typeface="MCS Taybah S_U normal." pitchFamily="2" charset="-78"/>
              </a:rPr>
              <a:t>الخوف:</a:t>
            </a:r>
            <a:r>
              <a:rPr lang="en-US" sz="4400" dirty="0" smtClean="0">
                <a:cs typeface="MCS Taybah S_U normal." pitchFamily="2" charset="-78"/>
              </a:rPr>
              <a:t/>
            </a:r>
            <a:br>
              <a:rPr lang="en-US" sz="4400" dirty="0" smtClean="0">
                <a:cs typeface="MCS Taybah S_U normal." pitchFamily="2" charset="-78"/>
              </a:rPr>
            </a:br>
            <a:r>
              <a:rPr lang="ar-LY" sz="4400" dirty="0" smtClean="0">
                <a:solidFill>
                  <a:schemeClr val="tx1"/>
                </a:solidFill>
                <a:cs typeface="MCS Taybah S_U normal." pitchFamily="2" charset="-78"/>
              </a:rPr>
              <a:t>الخوف هو حاله نفسيه تنتاب الفرد عند تعرضه لمواقف مفاجئه </a:t>
            </a:r>
            <a:r>
              <a:rPr lang="ar-LY" sz="4400" dirty="0" err="1" smtClean="0">
                <a:solidFill>
                  <a:schemeClr val="tx1"/>
                </a:solidFill>
                <a:cs typeface="MCS Taybah S_U normal." pitchFamily="2" charset="-78"/>
              </a:rPr>
              <a:t>اومواقف</a:t>
            </a:r>
            <a:r>
              <a:rPr lang="ar-LY" sz="4400" dirty="0" smtClean="0">
                <a:solidFill>
                  <a:schemeClr val="tx1"/>
                </a:solidFill>
                <a:cs typeface="MCS Taybah S_U normal." pitchFamily="2" charset="-78"/>
              </a:rPr>
              <a:t> تهدده او تهدد </a:t>
            </a:r>
            <a:r>
              <a:rPr lang="ar-LY" sz="4400" dirty="0" err="1" smtClean="0">
                <a:solidFill>
                  <a:schemeClr val="tx1"/>
                </a:solidFill>
                <a:cs typeface="MCS Taybah S_U normal." pitchFamily="2" charset="-78"/>
              </a:rPr>
              <a:t>كيانه </a:t>
            </a:r>
            <a:r>
              <a:rPr lang="ar-LY" sz="4400" dirty="0" smtClean="0">
                <a:solidFill>
                  <a:schemeClr val="tx1"/>
                </a:solidFill>
                <a:cs typeface="MCS Taybah S_U normal." pitchFamily="2" charset="-78"/>
              </a:rPr>
              <a:t>.ويعرف </a:t>
            </a:r>
            <a:r>
              <a:rPr lang="ar-LY" sz="4400" dirty="0" err="1" smtClean="0">
                <a:solidFill>
                  <a:schemeClr val="tx1"/>
                </a:solidFill>
                <a:cs typeface="MCS Taybah S_U normal." pitchFamily="2" charset="-78"/>
              </a:rPr>
              <a:t>بانه</a:t>
            </a:r>
            <a:r>
              <a:rPr lang="ar-LY" sz="4400" dirty="0" smtClean="0">
                <a:solidFill>
                  <a:schemeClr val="tx1"/>
                </a:solidFill>
                <a:cs typeface="MCS Taybah S_U normal." pitchFamily="2" charset="-78"/>
              </a:rPr>
              <a:t> انفعال ودافع يتضمن حاله من حالات التوتر التى تدفع بالخائف الى التصدي أو الجمود أو الهرب من الموقف الذى ادى الى استثارة الخوف حتى يزول التوتر ويزول الانفعال </a:t>
            </a:r>
            <a:endParaRPr lang="ar-IQ" sz="4400" dirty="0">
              <a:solidFill>
                <a:schemeClr val="tx1"/>
              </a:solidFill>
              <a:cs typeface="MCS Taybah S_U normal." pitchFamily="2" charset="-78"/>
            </a:endParaRPr>
          </a:p>
        </p:txBody>
      </p:sp>
      <p:sp>
        <p:nvSpPr>
          <p:cNvPr id="3" name="عنوان 1"/>
          <p:cNvSpPr txBox="1">
            <a:spLocks/>
          </p:cNvSpPr>
          <p:nvPr/>
        </p:nvSpPr>
        <p:spPr>
          <a:xfrm>
            <a:off x="539552" y="2924944"/>
            <a:ext cx="8183880" cy="1051560"/>
          </a:xfrm>
          <a:prstGeom prst="rect">
            <a:avLst/>
          </a:prstGeom>
        </p:spPr>
        <p:txBody>
          <a:bodyPr vert="horz" anchor="b">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endParaRPr kumimoji="0" lang="ar-IQ"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620688"/>
            <a:ext cx="8399904" cy="5616624"/>
          </a:xfrm>
        </p:spPr>
        <p:txBody>
          <a:bodyPr>
            <a:normAutofit fontScale="90000"/>
          </a:bodyPr>
          <a:lstStyle/>
          <a:p>
            <a:pPr algn="r"/>
            <a:r>
              <a:rPr lang="ar-LY" dirty="0" smtClean="0">
                <a:solidFill>
                  <a:srgbClr val="FFFF00"/>
                </a:solidFill>
              </a:rPr>
              <a:t>الخوف </a:t>
            </a:r>
            <a:r>
              <a:rPr lang="ar-LY" dirty="0" err="1" smtClean="0">
                <a:solidFill>
                  <a:srgbClr val="FFFF00"/>
                </a:solidFill>
              </a:rPr>
              <a:t>والاداء</a:t>
            </a:r>
            <a:r>
              <a:rPr lang="ar-LY" dirty="0" smtClean="0">
                <a:solidFill>
                  <a:srgbClr val="FFFF00"/>
                </a:solidFill>
              </a:rPr>
              <a:t> البدنى:</a:t>
            </a:r>
            <a:r>
              <a:rPr lang="en-US" dirty="0" smtClean="0"/>
              <a:t/>
            </a:r>
            <a:br>
              <a:rPr lang="en-US" dirty="0" smtClean="0"/>
            </a:br>
            <a:r>
              <a:rPr lang="ar-LY" dirty="0" smtClean="0">
                <a:solidFill>
                  <a:schemeClr val="tx1"/>
                </a:solidFill>
              </a:rPr>
              <a:t>     فى درس التربيه البدنيه من الممكن ان يخاف الطالب من الجروح والكسور </a:t>
            </a:r>
            <a:r>
              <a:rPr lang="ar-LY" dirty="0" err="1" smtClean="0">
                <a:solidFill>
                  <a:schemeClr val="tx1"/>
                </a:solidFill>
              </a:rPr>
              <a:t>والرضوض</a:t>
            </a:r>
            <a:r>
              <a:rPr lang="ar-LY" dirty="0" smtClean="0">
                <a:solidFill>
                  <a:schemeClr val="tx1"/>
                </a:solidFill>
              </a:rPr>
              <a:t> وما يرافقها من ألآم حيث ان درس التربيه البدنيه ملئ بالنشاطات التى تزيد من احتمال وقوع اضرار بدنيه </a:t>
            </a:r>
            <a:r>
              <a:rPr lang="ar-LY" dirty="0" err="1" smtClean="0">
                <a:solidFill>
                  <a:schemeClr val="tx1"/>
                </a:solidFill>
              </a:rPr>
              <a:t>عديده</a:t>
            </a:r>
            <a:r>
              <a:rPr lang="ar-LY" dirty="0" smtClean="0">
                <a:solidFill>
                  <a:schemeClr val="tx1"/>
                </a:solidFill>
              </a:rPr>
              <a:t> وبدرجات </a:t>
            </a:r>
            <a:r>
              <a:rPr lang="ar-LY" dirty="0" err="1" smtClean="0">
                <a:solidFill>
                  <a:schemeClr val="tx1"/>
                </a:solidFill>
              </a:rPr>
              <a:t>مختلفه</a:t>
            </a:r>
            <a:r>
              <a:rPr lang="ar-LY" dirty="0" smtClean="0">
                <a:solidFill>
                  <a:schemeClr val="tx1"/>
                </a:solidFill>
              </a:rPr>
              <a:t> ، ومن </a:t>
            </a:r>
            <a:r>
              <a:rPr lang="ar-LY" dirty="0" err="1" smtClean="0">
                <a:solidFill>
                  <a:schemeClr val="tx1"/>
                </a:solidFill>
              </a:rPr>
              <a:t>الناحيه</a:t>
            </a:r>
            <a:r>
              <a:rPr lang="ar-LY" dirty="0" smtClean="0">
                <a:solidFill>
                  <a:schemeClr val="tx1"/>
                </a:solidFill>
              </a:rPr>
              <a:t> النفسيه يمكن اعتبار الخوف رد فعل طبيعى </a:t>
            </a:r>
            <a:r>
              <a:rPr lang="ar-LY" dirty="0" err="1" smtClean="0">
                <a:solidFill>
                  <a:schemeClr val="tx1"/>
                </a:solidFill>
              </a:rPr>
              <a:t>وظرورى</a:t>
            </a:r>
            <a:r>
              <a:rPr lang="ar-LY" dirty="0" smtClean="0">
                <a:solidFill>
                  <a:schemeClr val="tx1"/>
                </a:solidFill>
              </a:rPr>
              <a:t> لحماية النفس </a:t>
            </a:r>
            <a:r>
              <a:rPr lang="ar-LY" dirty="0" err="1" smtClean="0">
                <a:solidFill>
                  <a:schemeClr val="tx1"/>
                </a:solidFill>
              </a:rPr>
              <a:t>والمحافظه</a:t>
            </a:r>
            <a:r>
              <a:rPr lang="ar-LY" dirty="0" smtClean="0">
                <a:solidFill>
                  <a:schemeClr val="tx1"/>
                </a:solidFill>
              </a:rPr>
              <a:t> عليها.</a:t>
            </a:r>
            <a:r>
              <a:rPr lang="en-US" dirty="0" smtClean="0">
                <a:solidFill>
                  <a:schemeClr val="tx1"/>
                </a:solidFill>
              </a:rPr>
              <a:t/>
            </a:r>
            <a:br>
              <a:rPr lang="en-US" dirty="0" smtClean="0">
                <a:solidFill>
                  <a:schemeClr val="tx1"/>
                </a:solidFill>
              </a:rPr>
            </a:br>
            <a:endParaRPr lang="ar-IQ"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620688"/>
            <a:ext cx="8471912" cy="5184576"/>
          </a:xfrm>
        </p:spPr>
        <p:txBody>
          <a:bodyPr>
            <a:normAutofit fontScale="90000"/>
          </a:bodyPr>
          <a:lstStyle/>
          <a:p>
            <a:pPr algn="r"/>
            <a:r>
              <a:rPr lang="ar-LY" dirty="0" smtClean="0">
                <a:solidFill>
                  <a:srgbClr val="FFFF00"/>
                </a:solidFill>
              </a:rPr>
              <a:t>اما </a:t>
            </a:r>
            <a:r>
              <a:rPr lang="ar-LY" dirty="0" err="1" smtClean="0">
                <a:solidFill>
                  <a:srgbClr val="FFFF00"/>
                </a:solidFill>
              </a:rPr>
              <a:t>بالنسبه</a:t>
            </a:r>
            <a:r>
              <a:rPr lang="ar-LY" dirty="0" smtClean="0">
                <a:solidFill>
                  <a:srgbClr val="FFFF00"/>
                </a:solidFill>
              </a:rPr>
              <a:t> للاعب فان قوة الخوف ودرجته تتوقف على العوامل </a:t>
            </a:r>
            <a:r>
              <a:rPr lang="ar-LY" dirty="0" err="1" smtClean="0">
                <a:solidFill>
                  <a:srgbClr val="FFFF00"/>
                </a:solidFill>
              </a:rPr>
              <a:t>الاتيه:</a:t>
            </a:r>
            <a:r>
              <a:rPr lang="en-US" dirty="0" smtClean="0"/>
              <a:t/>
            </a:r>
            <a:br>
              <a:rPr lang="en-US" dirty="0" smtClean="0"/>
            </a:br>
            <a:r>
              <a:rPr lang="ar-LY" dirty="0" smtClean="0">
                <a:solidFill>
                  <a:schemeClr val="tx1"/>
                </a:solidFill>
              </a:rPr>
              <a:t>زيادة مدى الخطر الذى يصيب الرياضى ومقدار </a:t>
            </a:r>
            <a:r>
              <a:rPr lang="ar-LY" dirty="0" err="1" smtClean="0">
                <a:solidFill>
                  <a:schemeClr val="tx1"/>
                </a:solidFill>
              </a:rPr>
              <a:t>تاثيره</a:t>
            </a:r>
            <a:r>
              <a:rPr lang="ar-LY" dirty="0" smtClean="0">
                <a:solidFill>
                  <a:schemeClr val="tx1"/>
                </a:solidFill>
              </a:rPr>
              <a:t> فى مستقبل اللاعب.</a:t>
            </a:r>
            <a:r>
              <a:rPr lang="en-US" dirty="0" smtClean="0">
                <a:solidFill>
                  <a:schemeClr val="tx1"/>
                </a:solidFill>
              </a:rPr>
              <a:t/>
            </a:r>
            <a:br>
              <a:rPr lang="en-US" dirty="0" smtClean="0">
                <a:solidFill>
                  <a:schemeClr val="tx1"/>
                </a:solidFill>
              </a:rPr>
            </a:br>
            <a:r>
              <a:rPr lang="ar-LY" dirty="0" smtClean="0">
                <a:solidFill>
                  <a:schemeClr val="tx1"/>
                </a:solidFill>
              </a:rPr>
              <a:t>الصفات الشخصيه للاعب ونمط سلوكه.</a:t>
            </a:r>
            <a:r>
              <a:rPr lang="en-US" dirty="0" smtClean="0">
                <a:solidFill>
                  <a:schemeClr val="tx1"/>
                </a:solidFill>
              </a:rPr>
              <a:t/>
            </a:r>
            <a:br>
              <a:rPr lang="en-US" dirty="0" smtClean="0">
                <a:solidFill>
                  <a:schemeClr val="tx1"/>
                </a:solidFill>
              </a:rPr>
            </a:br>
            <a:r>
              <a:rPr lang="ar-LY" dirty="0" smtClean="0">
                <a:solidFill>
                  <a:schemeClr val="tx1"/>
                </a:solidFill>
              </a:rPr>
              <a:t>الخبرات الشخصيه </a:t>
            </a:r>
            <a:r>
              <a:rPr lang="ar-LY" dirty="0" err="1" smtClean="0">
                <a:solidFill>
                  <a:schemeClr val="tx1"/>
                </a:solidFill>
              </a:rPr>
              <a:t>المتراكمه</a:t>
            </a:r>
            <a:r>
              <a:rPr lang="ar-LY" dirty="0" smtClean="0">
                <a:solidFill>
                  <a:schemeClr val="tx1"/>
                </a:solidFill>
              </a:rPr>
              <a:t> عند اللاعب ونوعية التجارب التى مر </a:t>
            </a:r>
            <a:r>
              <a:rPr lang="ar-LY" dirty="0" err="1" smtClean="0">
                <a:solidFill>
                  <a:schemeClr val="tx1"/>
                </a:solidFill>
              </a:rPr>
              <a:t>بها</a:t>
            </a:r>
            <a:r>
              <a:rPr lang="ar-LY" dirty="0" smtClean="0">
                <a:solidFill>
                  <a:schemeClr val="tx1"/>
                </a:solidFill>
              </a:rPr>
              <a:t> وكميتها.</a:t>
            </a:r>
            <a:r>
              <a:rPr lang="en-US" dirty="0" smtClean="0">
                <a:solidFill>
                  <a:schemeClr val="tx1"/>
                </a:solidFill>
              </a:rPr>
              <a:t/>
            </a:r>
            <a:br>
              <a:rPr lang="en-US" dirty="0" smtClean="0">
                <a:solidFill>
                  <a:schemeClr val="tx1"/>
                </a:solidFill>
              </a:rPr>
            </a:br>
            <a:r>
              <a:rPr lang="ar-LY" dirty="0" smtClean="0">
                <a:solidFill>
                  <a:schemeClr val="tx1"/>
                </a:solidFill>
              </a:rPr>
              <a:t>نوعية ومقدار الاعداد النفسي الذي تلقاه </a:t>
            </a:r>
            <a:r>
              <a:rPr lang="ar-LY" dirty="0" err="1" smtClean="0">
                <a:solidFill>
                  <a:schemeClr val="tx1"/>
                </a:solidFill>
              </a:rPr>
              <a:t>اللاعب </a:t>
            </a:r>
            <a:r>
              <a:rPr lang="ar-LY" dirty="0" smtClean="0">
                <a:solidFill>
                  <a:schemeClr val="tx1"/>
                </a:solidFill>
              </a:rPr>
              <a:t>، ونوعية التجارب التي مر </a:t>
            </a:r>
            <a:r>
              <a:rPr lang="ar-LY" dirty="0" err="1" smtClean="0">
                <a:solidFill>
                  <a:schemeClr val="tx1"/>
                </a:solidFill>
              </a:rPr>
              <a:t>بها</a:t>
            </a:r>
            <a:r>
              <a:rPr lang="ar-LY" dirty="0" smtClean="0">
                <a:solidFill>
                  <a:schemeClr val="tx1"/>
                </a:solidFill>
              </a:rPr>
              <a:t> وكميتها </a:t>
            </a:r>
            <a:endParaRPr lang="ar-IQ"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TotalTime>
  <Words>72</Words>
  <Application>Microsoft Office PowerPoint</Application>
  <PresentationFormat>عرض على الشاشة (3:4)‏</PresentationFormat>
  <Paragraphs>13</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واجهة</vt:lpstr>
      <vt:lpstr>القلق </vt:lpstr>
      <vt:lpstr>الخوف: الخوف هو حاله نفسيه تنتاب الفرد عند تعرضه لمواقف مفاجئه اومواقف تهدده او تهدد كيانه .ويعرف بانه انفعال ودافع يتضمن حاله من حالات التوتر التى تدفع بالخائف الى التصدي أو الجمود أو الهرب من الموقف الذى ادى الى استثارة الخوف حتى يزول التوتر ويزول الانفعال </vt:lpstr>
      <vt:lpstr>الخوف والاداء البدنى:      فى درس التربيه البدنيه من الممكن ان يخاف الطالب من الجروح والكسور والرضوض وما يرافقها من ألآم حيث ان درس التربيه البدنيه ملئ بالنشاطات التى تزيد من احتمال وقوع اضرار بدنيه عديده وبدرجات مختلفه ، ومن الناحيه النفسيه يمكن اعتبار الخوف رد فعل طبيعى وظرورى لحماية النفس والمحافظه عليها. </vt:lpstr>
      <vt:lpstr>اما بالنسبه للاعب فان قوة الخوف ودرجته تتوقف على العوامل الاتيه: زيادة مدى الخطر الذى يصيب الرياضى ومقدار تاثيره فى مستقبل اللاعب. الصفات الشخصيه للاعب ونمط سلوكه. الخبرات الشخصيه المتراكمه عند اللاعب ونوعية التجارب التى مر بها وكميتها. نوعية ومقدار الاعداد النفسي الذي تلقاه اللاعب ، ونوعية التجارب التي مر بها وكميتها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القلق </dc:title>
  <dc:creator>jinsta</dc:creator>
  <cp:lastModifiedBy>jinsta</cp:lastModifiedBy>
  <cp:revision>1</cp:revision>
  <dcterms:created xsi:type="dcterms:W3CDTF">2018-12-13T20:47:23Z</dcterms:created>
  <dcterms:modified xsi:type="dcterms:W3CDTF">2018-12-13T20:56:48Z</dcterms:modified>
</cp:coreProperties>
</file>